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71" r:id="rId3"/>
    <p:sldId id="270" r:id="rId4"/>
    <p:sldId id="275" r:id="rId5"/>
    <p:sldId id="277" r:id="rId6"/>
    <p:sldId id="276" r:id="rId7"/>
    <p:sldId id="278" r:id="rId8"/>
    <p:sldId id="280" r:id="rId9"/>
    <p:sldId id="281" r:id="rId10"/>
    <p:sldId id="282" r:id="rId11"/>
    <p:sldId id="291" r:id="rId12"/>
    <p:sldId id="290" r:id="rId13"/>
    <p:sldId id="274" r:id="rId14"/>
    <p:sldId id="288" r:id="rId15"/>
    <p:sldId id="284" r:id="rId16"/>
    <p:sldId id="289" r:id="rId17"/>
    <p:sldId id="279" r:id="rId18"/>
    <p:sldId id="292" r:id="rId19"/>
    <p:sldId id="287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1092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5E49FA-0100-403F-AFBC-D32575240124}" type="datetimeFigureOut">
              <a:rPr lang="en-US" smtClean="0"/>
              <a:pPr/>
              <a:t>8/18/2017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C067ED-6929-4993-B53D-A19A27A6A3A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087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C067ED-6929-4993-B53D-A19A27A6A3A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170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9/03/2016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satish sarfare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9/03/2016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satish sarfare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9/03/2016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satish sarfare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9/03/2016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satish sarfare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9/03/2016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satish sarfare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9/03/2016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satish sarfare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9/03/2016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satish sarfare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9/03/2016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satish sarfare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9/03/2016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satish sarfare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9/03/2016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satish sarfare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9/03/2016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satish sarfare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9/03/2016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© satish sarfare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380999"/>
          </a:xfrm>
        </p:spPr>
        <p:txBody>
          <a:bodyPr>
            <a:normAutofit/>
          </a:bodyPr>
          <a:lstStyle/>
          <a:p>
            <a:r>
              <a:rPr lang="en-US" sz="1600" b="1" spc="300" dirty="0" smtClean="0">
                <a:latin typeface="Times New Roman" pitchFamily="18" charset="0"/>
                <a:cs typeface="Times New Roman" pitchFamily="18" charset="0"/>
              </a:rPr>
              <a:t> STANDARD OPERATING PROCEDURE (SOP) OF DIGITAL pH METER</a:t>
            </a:r>
            <a:endParaRPr lang="en-US" sz="1600" b="1" spc="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©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satish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sarfare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D:\Satish Sarfare\F.Y.BSC\FYBSc Instrumentation 2015\Images for pH and pH meter\IMG_8824.JPG"/>
          <p:cNvPicPr>
            <a:picLocks noChangeAspect="1" noChangeArrowheads="1"/>
          </p:cNvPicPr>
          <p:nvPr/>
        </p:nvPicPr>
        <p:blipFill>
          <a:blip r:embed="rId2" cstate="print"/>
          <a:srcRect l="10075" t="10568" r="3925" b="11354"/>
          <a:stretch>
            <a:fillRect/>
          </a:stretch>
        </p:blipFill>
        <p:spPr bwMode="auto">
          <a:xfrm>
            <a:off x="2057400" y="822156"/>
            <a:ext cx="4648200" cy="56267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381001"/>
            <a:ext cx="91440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3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MAIN BODY OF DIGITAL pH METER</a:t>
            </a:r>
            <a:r>
              <a:rPr kumimoji="0" lang="en-US" b="1" i="0" u="none" strike="noStrike" kern="1200" cap="none" spc="30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WITHOUT ELECTRODE</a:t>
            </a:r>
            <a:endParaRPr kumimoji="0" lang="en-US" b="1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satish sarfare</a:t>
            </a:r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0"/>
            <a:ext cx="91440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3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STANDARD OPERATING PROCEDURE (SOP) OF DIGITAL pH METER</a:t>
            </a:r>
            <a:endParaRPr kumimoji="0" lang="en-US" sz="1600" b="1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381000"/>
            <a:ext cx="91440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b="1" i="0" u="none" strike="noStrike" kern="1200" cap="none" spc="3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CALIBRATION OF DIGITAL pH METER</a:t>
            </a:r>
            <a:r>
              <a:rPr lang="en-US" b="1" spc="300" dirty="0" smtClean="0">
                <a:latin typeface="Times New Roman" pitchFamily="18" charset="0"/>
                <a:cs typeface="Times New Roman" pitchFamily="18" charset="0"/>
              </a:rPr>
              <a:t> WITHOUT ELECTRODE</a:t>
            </a:r>
            <a:endParaRPr kumimoji="0" lang="en-US" b="1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074" name="Picture 2" descr="D:\Satish Sarfare\F.Y.BSC\FYBSc Instrumentation 2015\Images for pH and pH meter\IMG_8831.JPG"/>
          <p:cNvPicPr>
            <a:picLocks noChangeAspect="1" noChangeArrowheads="1"/>
          </p:cNvPicPr>
          <p:nvPr/>
        </p:nvPicPr>
        <p:blipFill>
          <a:blip r:embed="rId2" cstate="print"/>
          <a:srcRect l="17647" t="23529" r="22353" b="21569"/>
          <a:stretch>
            <a:fillRect/>
          </a:stretch>
        </p:blipFill>
        <p:spPr bwMode="auto">
          <a:xfrm>
            <a:off x="76200" y="838200"/>
            <a:ext cx="4419599" cy="30330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4098" name="Picture 2" descr="D:\Satish Sarfare\F.Y.BSC\FYBSc Instrumentation 2015\Images for pH and pH meter\IMG_8872.JPG"/>
          <p:cNvPicPr>
            <a:picLocks noChangeAspect="1" noChangeArrowheads="1"/>
          </p:cNvPicPr>
          <p:nvPr/>
        </p:nvPicPr>
        <p:blipFill>
          <a:blip r:embed="rId3" cstate="print"/>
          <a:srcRect l="11865" t="15819" r="3390" b="7345"/>
          <a:stretch>
            <a:fillRect/>
          </a:stretch>
        </p:blipFill>
        <p:spPr bwMode="auto">
          <a:xfrm>
            <a:off x="4679576" y="3352800"/>
            <a:ext cx="4388224" cy="2983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satish sarfare</a:t>
            </a:r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3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STANDARD OPERATING PROCEDURE (SOP) OF DIGITAL pH METER</a:t>
            </a:r>
            <a:endParaRPr kumimoji="0" lang="en-US" sz="1600" b="1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4098" name="Picture 2" descr="D:\Satish Sarfare\F.Y.BSC\FYBSc Instrumentation 2015\Images for pH and pH meter\IMG_8828.JPG"/>
          <p:cNvPicPr>
            <a:picLocks noChangeAspect="1" noChangeArrowheads="1"/>
          </p:cNvPicPr>
          <p:nvPr/>
        </p:nvPicPr>
        <p:blipFill>
          <a:blip r:embed="rId2" cstate="print"/>
          <a:srcRect l="11579" r="21053" b="3158"/>
          <a:stretch>
            <a:fillRect/>
          </a:stretch>
        </p:blipFill>
        <p:spPr bwMode="auto">
          <a:xfrm>
            <a:off x="2133600" y="850106"/>
            <a:ext cx="5105400" cy="55042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381001"/>
            <a:ext cx="91440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3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ATTACHMENT OF </a:t>
            </a:r>
            <a:r>
              <a:rPr kumimoji="0" lang="en-US" b="1" i="0" u="none" strike="noStrike" kern="1200" cap="none" spc="30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ELECTRODE TO THE </a:t>
            </a:r>
            <a:r>
              <a:rPr kumimoji="0" lang="en-US" b="1" i="0" u="none" strike="noStrike" kern="1200" cap="none" spc="3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DIGITAL pH METER</a:t>
            </a:r>
            <a:endParaRPr kumimoji="0" lang="en-US" b="1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satish sarfare</a:t>
            </a:r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91440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3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STANDARD OPERATING PROCEDURE (SOP) OF DIGITAL pH METER</a:t>
            </a:r>
            <a:endParaRPr kumimoji="0" lang="en-US" sz="1600" b="1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3074" name="Picture 2" descr="D:\Satish Sarfare\F.Y.BSC\FYBSc Instrumentation 2015\Images for pH and pH meter\IMG_8827.JPG"/>
          <p:cNvPicPr>
            <a:picLocks noChangeAspect="1" noChangeArrowheads="1"/>
          </p:cNvPicPr>
          <p:nvPr/>
        </p:nvPicPr>
        <p:blipFill>
          <a:blip r:embed="rId2" cstate="print"/>
          <a:srcRect l="13542" r="19792" b="2778"/>
          <a:stretch>
            <a:fillRect/>
          </a:stretch>
        </p:blipFill>
        <p:spPr bwMode="auto">
          <a:xfrm>
            <a:off x="1905000" y="783430"/>
            <a:ext cx="5029200" cy="55006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381001"/>
            <a:ext cx="91440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1400" b="1" i="0" u="none" strike="noStrike" kern="1200" cap="none" spc="3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1400" b="1" spc="300" dirty="0" smtClean="0">
                <a:latin typeface="Times New Roman" pitchFamily="18" charset="0"/>
                <a:cs typeface="Times New Roman" pitchFamily="18" charset="0"/>
              </a:rPr>
              <a:t>DIGITAL pH METER WITH ELECTRODE IMMERSED IN DISTILLED WATER</a:t>
            </a:r>
            <a:endParaRPr kumimoji="0" lang="en-US" sz="1400" b="1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satish sarfare</a:t>
            </a:r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0" y="0"/>
            <a:ext cx="9144000" cy="685799"/>
            <a:chOff x="0" y="0"/>
            <a:chExt cx="9144000" cy="685799"/>
          </a:xfrm>
        </p:grpSpPr>
        <p:sp>
          <p:nvSpPr>
            <p:cNvPr id="6" name="Title 1"/>
            <p:cNvSpPr txBox="1">
              <a:spLocks/>
            </p:cNvSpPr>
            <p:nvPr/>
          </p:nvSpPr>
          <p:spPr>
            <a:xfrm>
              <a:off x="0" y="0"/>
              <a:ext cx="9144000" cy="3809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30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rPr>
                <a:t> STANDARD OPERATING PROCEDURE (SOP) OF DIGITAL pH METER</a:t>
              </a:r>
              <a:endParaRPr kumimoji="0" lang="en-US" sz="1600" b="1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  <p:sp>
          <p:nvSpPr>
            <p:cNvPr id="7" name="Title 1"/>
            <p:cNvSpPr txBox="1">
              <a:spLocks/>
            </p:cNvSpPr>
            <p:nvPr/>
          </p:nvSpPr>
          <p:spPr>
            <a:xfrm>
              <a:off x="0" y="304800"/>
              <a:ext cx="9144000" cy="3809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30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rPr>
                <a:t> CALIBRATION OF DIGITAL pH METER BY USING BUFFER</a:t>
              </a:r>
              <a:r>
                <a:rPr kumimoji="0" lang="en-US" sz="1600" b="1" i="0" u="none" strike="noStrike" kern="1200" cap="none" spc="300" normalizeH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rPr>
                <a:t> TABLETS</a:t>
              </a:r>
              <a:endParaRPr kumimoji="0" lang="en-US" sz="1600" b="1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</p:grpSp>
      <p:pic>
        <p:nvPicPr>
          <p:cNvPr id="2050" name="Picture 2" descr="D:\Satish Sarfare\F.Y.BSC\FYBSc Instrumentation 2015\Images for pH and pH meter\IMG_8842.JPG"/>
          <p:cNvPicPr>
            <a:picLocks noChangeAspect="1" noChangeArrowheads="1"/>
          </p:cNvPicPr>
          <p:nvPr/>
        </p:nvPicPr>
        <p:blipFill>
          <a:blip r:embed="rId2" cstate="print"/>
          <a:srcRect l="11538" r="19231"/>
          <a:stretch>
            <a:fillRect/>
          </a:stretch>
        </p:blipFill>
        <p:spPr bwMode="auto">
          <a:xfrm>
            <a:off x="124557" y="900288"/>
            <a:ext cx="2658207" cy="511951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051" name="Picture 3" descr="D:\Satish Sarfare\F.Y.BSC\FYBSc Instrumentation 2015\Images for pH and pH meter\IMG_8843.JPG"/>
          <p:cNvPicPr>
            <a:picLocks noChangeAspect="1" noChangeArrowheads="1"/>
          </p:cNvPicPr>
          <p:nvPr/>
        </p:nvPicPr>
        <p:blipFill>
          <a:blip r:embed="rId3" cstate="print"/>
          <a:srcRect l="14546" r="20000"/>
          <a:stretch>
            <a:fillRect/>
          </a:stretch>
        </p:blipFill>
        <p:spPr bwMode="auto">
          <a:xfrm>
            <a:off x="6400800" y="897466"/>
            <a:ext cx="2514600" cy="51223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2052" name="Picture 4" descr="D:\Satish Sarfare\F.Y.BSC\FYBSc Instrumentation 2015\Images for pH and pH meter\IMG_8844.JPG"/>
          <p:cNvPicPr>
            <a:picLocks noChangeAspect="1" noChangeArrowheads="1"/>
          </p:cNvPicPr>
          <p:nvPr/>
        </p:nvPicPr>
        <p:blipFill>
          <a:blip r:embed="rId4" cstate="print"/>
          <a:srcRect l="19342" r="15018"/>
          <a:stretch>
            <a:fillRect/>
          </a:stretch>
        </p:blipFill>
        <p:spPr bwMode="auto">
          <a:xfrm>
            <a:off x="3352800" y="914400"/>
            <a:ext cx="2514600" cy="510778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satish sarfare</a:t>
            </a:r>
            <a:endParaRPr lang="en-US"/>
          </a:p>
        </p:txBody>
      </p:sp>
      <p:grpSp>
        <p:nvGrpSpPr>
          <p:cNvPr id="2" name="Group 7"/>
          <p:cNvGrpSpPr/>
          <p:nvPr/>
        </p:nvGrpSpPr>
        <p:grpSpPr>
          <a:xfrm>
            <a:off x="0" y="0"/>
            <a:ext cx="9144000" cy="685799"/>
            <a:chOff x="0" y="0"/>
            <a:chExt cx="9144000" cy="685799"/>
          </a:xfrm>
        </p:grpSpPr>
        <p:sp>
          <p:nvSpPr>
            <p:cNvPr id="6" name="Title 1"/>
            <p:cNvSpPr txBox="1">
              <a:spLocks/>
            </p:cNvSpPr>
            <p:nvPr/>
          </p:nvSpPr>
          <p:spPr>
            <a:xfrm>
              <a:off x="0" y="0"/>
              <a:ext cx="9144000" cy="3809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30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rPr>
                <a:t> STANDARD OPERATING PROCEDURE (SOP) OF DIGITAL pH METER</a:t>
              </a:r>
              <a:endParaRPr kumimoji="0" lang="en-US" sz="1600" b="1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  <p:sp>
          <p:nvSpPr>
            <p:cNvPr id="7" name="Title 1"/>
            <p:cNvSpPr txBox="1">
              <a:spLocks/>
            </p:cNvSpPr>
            <p:nvPr/>
          </p:nvSpPr>
          <p:spPr>
            <a:xfrm>
              <a:off x="0" y="304800"/>
              <a:ext cx="9144000" cy="3809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lvl="0" algn="ctr">
                <a:spcBef>
                  <a:spcPct val="0"/>
                </a:spcBef>
                <a:defRPr/>
              </a:pPr>
              <a:r>
                <a:rPr kumimoji="0" lang="en-US" sz="1600" b="1" i="0" u="none" strike="noStrike" kern="1200" cap="none" spc="30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rPr>
                <a:t> CALIBRATION OF DIGITAL pH METER</a:t>
              </a:r>
              <a:r>
                <a:rPr lang="en-US" sz="1600" b="1" spc="300" dirty="0" smtClean="0">
                  <a:latin typeface="Times New Roman" pitchFamily="18" charset="0"/>
                  <a:cs typeface="Times New Roman" pitchFamily="18" charset="0"/>
                </a:rPr>
                <a:t> USING BUFFER TABLETS</a:t>
              </a:r>
              <a:r>
                <a:rPr kumimoji="0" lang="en-US" sz="1600" b="1" i="0" u="none" strike="noStrike" kern="1200" cap="none" spc="30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rPr>
                <a:t> </a:t>
              </a:r>
              <a:endParaRPr kumimoji="0" lang="en-US" sz="1600" b="1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</p:grpSp>
      <p:pic>
        <p:nvPicPr>
          <p:cNvPr id="6146" name="Picture 2" descr="D:\Satish Sarfare\F.Y.BSC\FYBSc Instrumentation 2015\Images for pH and pH meter\IMG_8861.JPG"/>
          <p:cNvPicPr>
            <a:picLocks noChangeAspect="1" noChangeArrowheads="1"/>
          </p:cNvPicPr>
          <p:nvPr/>
        </p:nvPicPr>
        <p:blipFill>
          <a:blip r:embed="rId2" cstate="print"/>
          <a:srcRect t="12963" b="22223"/>
          <a:stretch>
            <a:fillRect/>
          </a:stretch>
        </p:blipFill>
        <p:spPr bwMode="auto">
          <a:xfrm>
            <a:off x="76200" y="685800"/>
            <a:ext cx="5334000" cy="259291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6147" name="Picture 3" descr="D:\Satish Sarfare\F.Y.BSC\FYBSc Instrumentation 2015\Images for pH and pH meter\IMG_8862.JPG"/>
          <p:cNvPicPr>
            <a:picLocks noChangeAspect="1" noChangeArrowheads="1"/>
          </p:cNvPicPr>
          <p:nvPr/>
        </p:nvPicPr>
        <p:blipFill>
          <a:blip r:embed="rId3" cstate="print"/>
          <a:srcRect t="10127" r="1266" b="15612"/>
          <a:stretch>
            <a:fillRect/>
          </a:stretch>
        </p:blipFill>
        <p:spPr bwMode="auto">
          <a:xfrm>
            <a:off x="3886200" y="3477846"/>
            <a:ext cx="5181600" cy="29229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satish sarfare</a:t>
            </a:r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0"/>
            <a:ext cx="91440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3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STANDARD OPERATING PROCEDURE (SOP) OF DIGITAL pH METER</a:t>
            </a:r>
            <a:endParaRPr kumimoji="0" lang="en-US" sz="1600" b="1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381000"/>
            <a:ext cx="91440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1600" b="1" i="0" u="none" strike="noStrike" kern="1200" cap="none" spc="3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CALIBRATION OF DIGITAL pH METER</a:t>
            </a:r>
            <a:r>
              <a:rPr lang="en-US" sz="1600" b="1" spc="300" dirty="0" smtClean="0">
                <a:latin typeface="Times New Roman" pitchFamily="18" charset="0"/>
                <a:cs typeface="Times New Roman" pitchFamily="18" charset="0"/>
              </a:rPr>
              <a:t> USING BUFFER TABLETS</a:t>
            </a:r>
            <a:endParaRPr kumimoji="0" lang="en-US" sz="1600" b="1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27" name="Picture 3" descr="D:\Satish Sarfare\F.Y.BSC\FYBSc Instrumentation 2015\Images for pH and pH meter\IMG_8876.JPG"/>
          <p:cNvPicPr>
            <a:picLocks noChangeAspect="1" noChangeArrowheads="1"/>
          </p:cNvPicPr>
          <p:nvPr/>
        </p:nvPicPr>
        <p:blipFill>
          <a:blip r:embed="rId2" cstate="print"/>
          <a:srcRect l="18413" r="19894" b="2222"/>
          <a:stretch>
            <a:fillRect/>
          </a:stretch>
        </p:blipFill>
        <p:spPr bwMode="auto">
          <a:xfrm>
            <a:off x="76200" y="914400"/>
            <a:ext cx="3962400" cy="471002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" name="Picture 4" descr="D:\Satish Sarfare\F.Y.BSC\FYBSc Instrumentation 2015\Images for pH and pH meter\IMG_8847.JPG"/>
          <p:cNvPicPr>
            <a:picLocks noChangeAspect="1" noChangeArrowheads="1"/>
          </p:cNvPicPr>
          <p:nvPr/>
        </p:nvPicPr>
        <p:blipFill>
          <a:blip r:embed="rId3" cstate="print"/>
          <a:srcRect l="15909" t="6061"/>
          <a:stretch>
            <a:fillRect/>
          </a:stretch>
        </p:blipFill>
        <p:spPr bwMode="auto">
          <a:xfrm>
            <a:off x="4191000" y="990601"/>
            <a:ext cx="1909917" cy="16001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" name="Picture 5" descr="D:\Satish Sarfare\F.Y.BSC\FYBSc Instrumentation 2015\Images for pH and pH meter\IMG_8861.JPG"/>
          <p:cNvPicPr>
            <a:picLocks noChangeAspect="1" noChangeArrowheads="1"/>
          </p:cNvPicPr>
          <p:nvPr/>
        </p:nvPicPr>
        <p:blipFill>
          <a:blip r:embed="rId4" cstate="print"/>
          <a:srcRect l="36190" t="13968" r="33334" b="23810"/>
          <a:stretch>
            <a:fillRect/>
          </a:stretch>
        </p:blipFill>
        <p:spPr bwMode="auto">
          <a:xfrm>
            <a:off x="4234543" y="2743200"/>
            <a:ext cx="1861457" cy="28503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1" name="Picture 4" descr="D:\Satish Sarfare\F.Y.BSC\FYBSc Instrumentation 2015\Images for pH and pH meter\IMG_8844.JPG"/>
          <p:cNvPicPr>
            <a:picLocks noChangeAspect="1" noChangeArrowheads="1"/>
          </p:cNvPicPr>
          <p:nvPr/>
        </p:nvPicPr>
        <p:blipFill>
          <a:blip r:embed="rId5" cstate="print"/>
          <a:srcRect l="25309" r="20985" b="3030"/>
          <a:stretch>
            <a:fillRect/>
          </a:stretch>
        </p:blipFill>
        <p:spPr bwMode="auto">
          <a:xfrm>
            <a:off x="6984608" y="914400"/>
            <a:ext cx="1962443" cy="4724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4267199" y="5715001"/>
            <a:ext cx="4679851" cy="380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3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Potassium dihydrogen phosphate</a:t>
            </a:r>
            <a:endParaRPr kumimoji="0" lang="en-US" b="1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satish sarfare</a:t>
            </a:r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0"/>
            <a:ext cx="91440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3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STANDARD OPERATING PROCEDURE (SOP) OF DIGITAL pH METER</a:t>
            </a:r>
            <a:endParaRPr kumimoji="0" lang="en-US" sz="1600" b="1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381000"/>
            <a:ext cx="91440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sz="1600" b="1" i="0" u="none" strike="noStrike" kern="1200" cap="none" spc="3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CALIBRATION OF DIGITAL pH METER</a:t>
            </a:r>
            <a:r>
              <a:rPr lang="en-US" sz="1600" b="1" spc="300" dirty="0" smtClean="0">
                <a:latin typeface="Times New Roman" pitchFamily="18" charset="0"/>
                <a:cs typeface="Times New Roman" pitchFamily="18" charset="0"/>
              </a:rPr>
              <a:t> USING BUFFER TABLETS</a:t>
            </a:r>
            <a:endParaRPr kumimoji="0" lang="en-US" sz="1600" b="1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8" name="Picture 3" descr="D:\Satish Sarfare\F.Y.BSC\FYBSc Instrumentation 2015\Images for pH and pH meter\IMG_8877.JPG"/>
          <p:cNvPicPr>
            <a:picLocks noChangeAspect="1" noChangeArrowheads="1"/>
          </p:cNvPicPr>
          <p:nvPr/>
        </p:nvPicPr>
        <p:blipFill>
          <a:blip r:embed="rId2" cstate="print"/>
          <a:srcRect t="1562" b="6250"/>
          <a:stretch>
            <a:fillRect/>
          </a:stretch>
        </p:blipFill>
        <p:spPr bwMode="auto">
          <a:xfrm>
            <a:off x="76200" y="815975"/>
            <a:ext cx="3923653" cy="48228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" name="Picture 6" descr="D:\Satish Sarfare\F.Y.BSC\FYBSc Instrumentation 2015\Images for pH and pH meter\IMG_8848.JPG"/>
          <p:cNvPicPr>
            <a:picLocks noChangeAspect="1" noChangeArrowheads="1"/>
          </p:cNvPicPr>
          <p:nvPr/>
        </p:nvPicPr>
        <p:blipFill>
          <a:blip r:embed="rId3" cstate="print"/>
          <a:srcRect l="11429"/>
          <a:stretch>
            <a:fillRect/>
          </a:stretch>
        </p:blipFill>
        <p:spPr bwMode="auto">
          <a:xfrm>
            <a:off x="4164875" y="838200"/>
            <a:ext cx="2159725" cy="1828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1" name="Picture 4" descr="D:\Satish Sarfare\F.Y.BSC\FYBSc Instrumentation 2015\Images for pH and pH meter\IMG_8861.JPG"/>
          <p:cNvPicPr>
            <a:picLocks noChangeAspect="1" noChangeArrowheads="1"/>
          </p:cNvPicPr>
          <p:nvPr/>
        </p:nvPicPr>
        <p:blipFill>
          <a:blip r:embed="rId4" cstate="print"/>
          <a:srcRect t="11985" r="64045" b="23595"/>
          <a:stretch>
            <a:fillRect/>
          </a:stretch>
        </p:blipFill>
        <p:spPr bwMode="auto">
          <a:xfrm>
            <a:off x="4169735" y="2743200"/>
            <a:ext cx="2154865" cy="2895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2" name="Picture 2" descr="D:\Satish Sarfare\F.Y.BSC\FYBSc Instrumentation 2015\Images for pH and pH meter\IMG_8842.JPG"/>
          <p:cNvPicPr>
            <a:picLocks noChangeAspect="1" noChangeArrowheads="1"/>
          </p:cNvPicPr>
          <p:nvPr/>
        </p:nvPicPr>
        <p:blipFill>
          <a:blip r:embed="rId5" cstate="print"/>
          <a:srcRect l="19477" r="28925"/>
          <a:stretch>
            <a:fillRect/>
          </a:stretch>
        </p:blipFill>
        <p:spPr bwMode="auto">
          <a:xfrm>
            <a:off x="6858000" y="838200"/>
            <a:ext cx="1857785" cy="4800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4190999" y="5715001"/>
            <a:ext cx="4524785" cy="380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3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Potassium hydrogen phthalate</a:t>
            </a:r>
            <a:endParaRPr kumimoji="0" lang="en-US" b="1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satish sarfare</a:t>
            </a:r>
            <a:endParaRPr lang="en-US"/>
          </a:p>
        </p:txBody>
      </p:sp>
      <p:grpSp>
        <p:nvGrpSpPr>
          <p:cNvPr id="2" name="Group 7"/>
          <p:cNvGrpSpPr/>
          <p:nvPr/>
        </p:nvGrpSpPr>
        <p:grpSpPr>
          <a:xfrm>
            <a:off x="0" y="0"/>
            <a:ext cx="9144000" cy="761999"/>
            <a:chOff x="0" y="0"/>
            <a:chExt cx="9144000" cy="761999"/>
          </a:xfrm>
        </p:grpSpPr>
        <p:sp>
          <p:nvSpPr>
            <p:cNvPr id="6" name="Title 1"/>
            <p:cNvSpPr txBox="1">
              <a:spLocks/>
            </p:cNvSpPr>
            <p:nvPr/>
          </p:nvSpPr>
          <p:spPr>
            <a:xfrm>
              <a:off x="0" y="0"/>
              <a:ext cx="9144000" cy="3809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30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rPr>
                <a:t> STANDARD OPERATING PROCEDURE (SOP) OF DIGITAL pH METER</a:t>
              </a:r>
              <a:endParaRPr kumimoji="0" lang="en-US" sz="1600" b="1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  <p:sp>
          <p:nvSpPr>
            <p:cNvPr id="7" name="Title 1"/>
            <p:cNvSpPr txBox="1">
              <a:spLocks/>
            </p:cNvSpPr>
            <p:nvPr/>
          </p:nvSpPr>
          <p:spPr>
            <a:xfrm>
              <a:off x="0" y="381000"/>
              <a:ext cx="9144000" cy="3809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lvl="0" algn="ctr">
                <a:spcBef>
                  <a:spcPct val="0"/>
                </a:spcBef>
                <a:defRPr/>
              </a:pPr>
              <a:r>
                <a:rPr kumimoji="0" lang="en-US" sz="1400" b="1" i="0" u="none" strike="noStrike" kern="1200" cap="none" spc="30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rPr>
                <a:t> CALIBRATION OF DIGITAL pH METER</a:t>
              </a:r>
              <a:r>
                <a:rPr lang="en-US" sz="1400" b="1" spc="300" dirty="0" smtClean="0">
                  <a:latin typeface="Times New Roman" pitchFamily="18" charset="0"/>
                  <a:cs typeface="Times New Roman" pitchFamily="18" charset="0"/>
                </a:rPr>
                <a:t> USING BUFFER TABLETS</a:t>
              </a:r>
              <a:endParaRPr kumimoji="0" lang="en-US" sz="1400" b="1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</p:grpSp>
      <p:pic>
        <p:nvPicPr>
          <p:cNvPr id="3077" name="Picture 5" descr="D:\Satish Sarfare\F.Y.BSC\FYBSc Instrumentation 2015\Images for pH and pH meter\IMG_8849.JPG"/>
          <p:cNvPicPr>
            <a:picLocks noChangeAspect="1" noChangeArrowheads="1"/>
          </p:cNvPicPr>
          <p:nvPr/>
        </p:nvPicPr>
        <p:blipFill>
          <a:blip r:embed="rId2" cstate="print"/>
          <a:srcRect l="13889"/>
          <a:stretch>
            <a:fillRect/>
          </a:stretch>
        </p:blipFill>
        <p:spPr bwMode="auto">
          <a:xfrm>
            <a:off x="3886201" y="762001"/>
            <a:ext cx="2099732" cy="18287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" name="Picture 3" descr="D:\Satish Sarfare\F.Y.BSC\FYBSc Instrumentation 2015\Images for pH and pH meter\IMG_8879.JPG"/>
          <p:cNvPicPr>
            <a:picLocks noChangeAspect="1" noChangeArrowheads="1"/>
          </p:cNvPicPr>
          <p:nvPr/>
        </p:nvPicPr>
        <p:blipFill>
          <a:blip r:embed="rId3" cstate="print"/>
          <a:srcRect l="5518" t="4523" r="6771" b="6533"/>
          <a:stretch>
            <a:fillRect/>
          </a:stretch>
        </p:blipFill>
        <p:spPr bwMode="auto">
          <a:xfrm>
            <a:off x="76200" y="838201"/>
            <a:ext cx="3657600" cy="49453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1" name="Picture 6" descr="D:\Satish Sarfare\F.Y.BSC\FYBSc Instrumentation 2015\Images for pH and pH meter\IMG_8862.JPG"/>
          <p:cNvPicPr>
            <a:picLocks noChangeAspect="1" noChangeArrowheads="1"/>
          </p:cNvPicPr>
          <p:nvPr/>
        </p:nvPicPr>
        <p:blipFill>
          <a:blip r:embed="rId4" cstate="print"/>
          <a:srcRect l="65854" t="21138" r="1219" b="16957"/>
          <a:stretch>
            <a:fillRect/>
          </a:stretch>
        </p:blipFill>
        <p:spPr bwMode="auto">
          <a:xfrm>
            <a:off x="3886200" y="2858910"/>
            <a:ext cx="2025519" cy="28560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2" name="Picture 3" descr="D:\Satish Sarfare\F.Y.BSC\FYBSc Instrumentation 2015\Images for pH and pH meter\IMG_8843.JPG"/>
          <p:cNvPicPr>
            <a:picLocks noChangeAspect="1" noChangeArrowheads="1"/>
          </p:cNvPicPr>
          <p:nvPr/>
        </p:nvPicPr>
        <p:blipFill>
          <a:blip r:embed="rId5" cstate="print"/>
          <a:srcRect l="20428" t="1471" r="28592" b="2941"/>
          <a:stretch>
            <a:fillRect/>
          </a:stretch>
        </p:blipFill>
        <p:spPr bwMode="auto">
          <a:xfrm>
            <a:off x="7040880" y="838200"/>
            <a:ext cx="1950720" cy="4876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038600" y="5791201"/>
            <a:ext cx="1828800" cy="38099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3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Boric acid</a:t>
            </a:r>
            <a:endParaRPr kumimoji="0" lang="en-US" b="1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satish sarfare</a:t>
            </a:r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0"/>
            <a:ext cx="91440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3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STANDARD OPERATING PROCEDURE (SOP) OF DIGITAL pH METER</a:t>
            </a:r>
            <a:endParaRPr kumimoji="0" lang="en-US" sz="1600" b="1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457201"/>
            <a:ext cx="91440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lnSpc>
                <a:spcPct val="120000"/>
              </a:lnSpc>
              <a:spcBef>
                <a:spcPct val="0"/>
              </a:spcBef>
              <a:defRPr/>
            </a:pPr>
            <a:r>
              <a:rPr lang="en-US" sz="1600" b="1" spc="300" dirty="0" smtClean="0">
                <a:latin typeface="Times New Roman" pitchFamily="18" charset="0"/>
                <a:cs typeface="Times New Roman" pitchFamily="18" charset="0"/>
              </a:rPr>
              <a:t> DIGITAL pH METER WITH ELECTRODE BEING FLUSHED IN DISTILLED WATER BY USING MAGNETIC STIRRER</a:t>
            </a:r>
            <a:endParaRPr lang="en-US" sz="1600" b="1" spc="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Satish Sarfare\F.Y.BSC\FYBSc Instrumentation 2015\Images for pH and pH meter\IMG_8883.JPG"/>
          <p:cNvPicPr>
            <a:picLocks noChangeAspect="1" noChangeArrowheads="1"/>
          </p:cNvPicPr>
          <p:nvPr/>
        </p:nvPicPr>
        <p:blipFill>
          <a:blip r:embed="rId2" cstate="print"/>
          <a:srcRect t="4110" r="3196"/>
          <a:stretch>
            <a:fillRect/>
          </a:stretch>
        </p:blipFill>
        <p:spPr bwMode="auto">
          <a:xfrm>
            <a:off x="6153694" y="1524000"/>
            <a:ext cx="2837906" cy="37481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7" name="Picture 3" descr="D:\Satish Sarfare\F.Y.BSC\FYBSc Instrumentation 2015\Images for pH and pH meter\IMG_88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498600"/>
            <a:ext cx="2895600" cy="3860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8" name="Picture 4" descr="D:\Satish Sarfare\F.Y.BSC\FYBSc Instrumentation 2015\Images for pH and pH meter\IMG_8882.JPG"/>
          <p:cNvPicPr>
            <a:picLocks noChangeAspect="1" noChangeArrowheads="1"/>
          </p:cNvPicPr>
          <p:nvPr/>
        </p:nvPicPr>
        <p:blipFill>
          <a:blip r:embed="rId4" cstate="print"/>
          <a:srcRect t="1389" r="5556"/>
          <a:stretch>
            <a:fillRect/>
          </a:stretch>
        </p:blipFill>
        <p:spPr bwMode="auto">
          <a:xfrm>
            <a:off x="3206840" y="1524000"/>
            <a:ext cx="2736760" cy="381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satish sarfare</a:t>
            </a:r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0"/>
            <a:ext cx="91440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3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STANDARD OPERATING PROCEDURE (SOP) OF DIGITAL pH METER</a:t>
            </a:r>
            <a:endParaRPr kumimoji="0" lang="en-US" sz="1600" b="1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5122" name="Picture 2" descr="D:\Satish Sarfare\F.Y.BSC\FYBSc Instrumentation 2015\Images for pH and pH meter\IMG_88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066800"/>
            <a:ext cx="7010400" cy="5257800"/>
          </a:xfrm>
          <a:prstGeom prst="rect">
            <a:avLst/>
          </a:prstGeom>
          <a:noFill/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381001"/>
            <a:ext cx="91440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1400" b="1" spc="300" dirty="0" smtClean="0">
                <a:latin typeface="Times New Roman" pitchFamily="18" charset="0"/>
                <a:cs typeface="Times New Roman" pitchFamily="18" charset="0"/>
              </a:rPr>
              <a:t> DIGITAL pH METER WITH ELECTRODE IMMERSED IN DISTILLED WATER</a:t>
            </a:r>
            <a:endParaRPr lang="en-US" sz="1400" b="1" spc="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satish sarfare</a:t>
            </a:r>
            <a:endParaRPr lang="en-US"/>
          </a:p>
        </p:txBody>
      </p:sp>
      <p:pic>
        <p:nvPicPr>
          <p:cNvPr id="6" name="Picture 3" descr="D:\Satish Sarfare\F.Y.BSC\FYBSc Instrumentation 2015\Images for pH and pH meter\IMG_8825.JPG"/>
          <p:cNvPicPr>
            <a:picLocks noChangeAspect="1" noChangeArrowheads="1"/>
          </p:cNvPicPr>
          <p:nvPr/>
        </p:nvPicPr>
        <p:blipFill>
          <a:blip r:embed="rId3" cstate="print"/>
          <a:srcRect t="11321" b="3774"/>
          <a:stretch>
            <a:fillRect/>
          </a:stretch>
        </p:blipFill>
        <p:spPr bwMode="auto">
          <a:xfrm>
            <a:off x="685799" y="1052421"/>
            <a:ext cx="7772401" cy="494940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0"/>
            <a:ext cx="91440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3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STANDARD OPERATING PROCEDURE (SOP) OF DIGITAL pH METER</a:t>
            </a:r>
            <a:endParaRPr kumimoji="0" lang="en-US" sz="1600" b="1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381001"/>
            <a:ext cx="91440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FRONT PROFILE</a:t>
            </a:r>
            <a:r>
              <a:rPr kumimoji="0" lang="en-US" sz="2400" b="1" i="0" u="none" strike="noStrike" kern="1200" cap="none" spc="30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OF </a:t>
            </a:r>
            <a:r>
              <a:rPr kumimoji="0" lang="en-US" sz="2400" b="1" i="0" u="none" strike="noStrike" kern="1200" cap="none" spc="3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DIGITAL pH METER</a:t>
            </a:r>
            <a:r>
              <a:rPr kumimoji="0" lang="en-US" sz="2400" b="1" i="0" u="none" strike="noStrike" kern="1200" cap="none" spc="30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en-US" sz="2400" b="1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satish sarfare</a:t>
            </a:r>
            <a:endParaRPr lang="en-US"/>
          </a:p>
        </p:txBody>
      </p:sp>
      <p:pic>
        <p:nvPicPr>
          <p:cNvPr id="2050" name="Picture 2" descr="D:\Satish Sarfare\F.Y.BSC\FYBSc Instrumentation 2015\Images for pH and pH meter\IMG_8826.JPG"/>
          <p:cNvPicPr>
            <a:picLocks noChangeAspect="1" noChangeArrowheads="1"/>
          </p:cNvPicPr>
          <p:nvPr/>
        </p:nvPicPr>
        <p:blipFill>
          <a:blip r:embed="rId2" cstate="print"/>
          <a:srcRect t="12987" r="16558" b="11688"/>
          <a:stretch>
            <a:fillRect/>
          </a:stretch>
        </p:blipFill>
        <p:spPr bwMode="auto">
          <a:xfrm>
            <a:off x="1066800" y="1044860"/>
            <a:ext cx="7010400" cy="47463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0" y="0"/>
            <a:ext cx="91440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3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STANDARD OPERATING PROCEDURE (SOP) OF DIGITAL pH METER</a:t>
            </a:r>
            <a:endParaRPr kumimoji="0" lang="en-US" sz="1600" b="1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381001"/>
            <a:ext cx="91440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SIDE PROFILE</a:t>
            </a:r>
            <a:r>
              <a:rPr kumimoji="0" lang="en-US" sz="2400" b="1" i="0" u="none" strike="noStrike" kern="1200" cap="none" spc="30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OF </a:t>
            </a:r>
            <a:r>
              <a:rPr kumimoji="0" lang="en-US" sz="2400" b="1" i="0" u="none" strike="noStrike" kern="1200" cap="none" spc="3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DIGITAL pH METER</a:t>
            </a:r>
            <a:r>
              <a:rPr kumimoji="0" lang="en-US" sz="2400" b="1" i="0" u="none" strike="noStrike" kern="1200" cap="none" spc="30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endParaRPr kumimoji="0" lang="en-US" sz="2400" b="1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satish sarfare</a:t>
            </a:r>
            <a:endParaRPr lang="en-US"/>
          </a:p>
        </p:txBody>
      </p:sp>
      <p:pic>
        <p:nvPicPr>
          <p:cNvPr id="1026" name="Picture 2" descr="D:\Satish Sarfare\F.Y.BSC\FYBSc Instrumentation 2015\Images for pH and pH meter\IMG_8832.JPG"/>
          <p:cNvPicPr>
            <a:picLocks noChangeAspect="1" noChangeArrowheads="1"/>
          </p:cNvPicPr>
          <p:nvPr/>
        </p:nvPicPr>
        <p:blipFill>
          <a:blip r:embed="rId2" cstate="print"/>
          <a:srcRect t="22500" r="10000" b="5000"/>
          <a:stretch>
            <a:fillRect/>
          </a:stretch>
        </p:blipFill>
        <p:spPr bwMode="auto">
          <a:xfrm>
            <a:off x="94594" y="1202267"/>
            <a:ext cx="3563006" cy="38269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7" name="Picture 3" descr="D:\Satish Sarfare\F.Y.BSC\FYBSc Instrumentation 2015\Images for pH and pH meter\IMG_8833.JPG"/>
          <p:cNvPicPr>
            <a:picLocks noChangeAspect="1" noChangeArrowheads="1"/>
          </p:cNvPicPr>
          <p:nvPr/>
        </p:nvPicPr>
        <p:blipFill>
          <a:blip r:embed="rId3" cstate="print"/>
          <a:srcRect t="25641" r="855" b="10256"/>
          <a:stretch>
            <a:fillRect/>
          </a:stretch>
        </p:blipFill>
        <p:spPr bwMode="auto">
          <a:xfrm>
            <a:off x="3785616" y="1219200"/>
            <a:ext cx="5215126" cy="4495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0" y="0"/>
            <a:ext cx="91440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3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STANDARD OPERATING PROCEDURE (SOP) OF DIGITAL pH METER</a:t>
            </a:r>
            <a:endParaRPr kumimoji="0" lang="en-US" sz="1600" b="1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533400"/>
            <a:ext cx="91440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3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2400" b="1" spc="300" dirty="0" smtClean="0">
                <a:latin typeface="Times New Roman" pitchFamily="18" charset="0"/>
                <a:ea typeface="+mj-ea"/>
                <a:cs typeface="Times New Roman" pitchFamily="18" charset="0"/>
              </a:rPr>
              <a:t>ELECTRODE</a:t>
            </a:r>
            <a:r>
              <a:rPr kumimoji="0" lang="en-US" sz="2400" b="1" i="0" u="none" strike="noStrike" kern="1200" cap="none" spc="3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OF DIGITAL pH METER</a:t>
            </a:r>
            <a:endParaRPr kumimoji="0" lang="en-US" sz="2400" b="1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5029201"/>
            <a:ext cx="37338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3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WITH PROTECTIV</a:t>
            </a:r>
            <a:r>
              <a:rPr lang="en-US" sz="1400" b="1" spc="300" baseline="0" dirty="0" smtClean="0">
                <a:latin typeface="Times New Roman" pitchFamily="18" charset="0"/>
                <a:ea typeface="+mj-ea"/>
                <a:cs typeface="Times New Roman" pitchFamily="18" charset="0"/>
              </a:rPr>
              <a:t>E</a:t>
            </a:r>
            <a:r>
              <a:rPr lang="en-US" sz="1400" b="1" spc="300" dirty="0" smtClean="0">
                <a:latin typeface="Times New Roman" pitchFamily="18" charset="0"/>
                <a:ea typeface="+mj-ea"/>
                <a:cs typeface="Times New Roman" pitchFamily="18" charset="0"/>
              </a:rPr>
              <a:t> CAP</a:t>
            </a:r>
            <a:endParaRPr kumimoji="0" lang="en-US" sz="1400" b="1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267200" y="5791200"/>
            <a:ext cx="41910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3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WITHOUT PROTECTIV</a:t>
            </a:r>
            <a:r>
              <a:rPr lang="en-US" sz="1400" b="1" spc="300" baseline="0" dirty="0" smtClean="0">
                <a:latin typeface="Times New Roman" pitchFamily="18" charset="0"/>
                <a:ea typeface="+mj-ea"/>
                <a:cs typeface="Times New Roman" pitchFamily="18" charset="0"/>
              </a:rPr>
              <a:t>E</a:t>
            </a:r>
            <a:r>
              <a:rPr lang="en-US" sz="1400" b="1" spc="300" dirty="0" smtClean="0">
                <a:latin typeface="Times New Roman" pitchFamily="18" charset="0"/>
                <a:ea typeface="+mj-ea"/>
                <a:cs typeface="Times New Roman" pitchFamily="18" charset="0"/>
              </a:rPr>
              <a:t> CAP</a:t>
            </a:r>
            <a:endParaRPr kumimoji="0" lang="en-US" sz="1400" b="1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satish sarfare</a:t>
            </a:r>
            <a:endParaRPr lang="en-US"/>
          </a:p>
        </p:txBody>
      </p:sp>
      <p:pic>
        <p:nvPicPr>
          <p:cNvPr id="1028" name="Picture 4" descr="D:\Satish Sarfare\F.Y.BSC\FYBSc Instrumentation 2015\Images for pH and pH meter\IMG_8834.JPG"/>
          <p:cNvPicPr>
            <a:picLocks noChangeAspect="1" noChangeArrowheads="1"/>
          </p:cNvPicPr>
          <p:nvPr/>
        </p:nvPicPr>
        <p:blipFill>
          <a:blip r:embed="rId2" cstate="print"/>
          <a:srcRect l="11111" t="7407" r="5556"/>
          <a:stretch>
            <a:fillRect/>
          </a:stretch>
        </p:blipFill>
        <p:spPr bwMode="auto">
          <a:xfrm>
            <a:off x="1524000" y="838200"/>
            <a:ext cx="5867400" cy="48895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grpSp>
        <p:nvGrpSpPr>
          <p:cNvPr id="9" name="Group 8"/>
          <p:cNvGrpSpPr/>
          <p:nvPr/>
        </p:nvGrpSpPr>
        <p:grpSpPr>
          <a:xfrm>
            <a:off x="0" y="0"/>
            <a:ext cx="9144000" cy="838199"/>
            <a:chOff x="0" y="0"/>
            <a:chExt cx="9144000" cy="838199"/>
          </a:xfrm>
        </p:grpSpPr>
        <p:sp>
          <p:nvSpPr>
            <p:cNvPr id="14" name="Title 1"/>
            <p:cNvSpPr txBox="1">
              <a:spLocks/>
            </p:cNvSpPr>
            <p:nvPr/>
          </p:nvSpPr>
          <p:spPr>
            <a:xfrm>
              <a:off x="0" y="0"/>
              <a:ext cx="9144000" cy="3809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30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rPr>
                <a:t> STANDARD OPERATING PROCEDURE (SOP) OF DIGITAL pH METER</a:t>
              </a:r>
              <a:endParaRPr kumimoji="0" lang="en-US" sz="1600" b="1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  <p:sp>
          <p:nvSpPr>
            <p:cNvPr id="8" name="Title 1"/>
            <p:cNvSpPr txBox="1">
              <a:spLocks/>
            </p:cNvSpPr>
            <p:nvPr/>
          </p:nvSpPr>
          <p:spPr>
            <a:xfrm>
              <a:off x="0" y="457200"/>
              <a:ext cx="9144000" cy="3809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30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rPr>
                <a:t> </a:t>
              </a:r>
              <a:r>
                <a:rPr lang="en-US" sz="2400" b="1" spc="300" dirty="0" smtClean="0">
                  <a:latin typeface="Times New Roman" pitchFamily="18" charset="0"/>
                  <a:ea typeface="+mj-ea"/>
                  <a:cs typeface="Times New Roman" pitchFamily="18" charset="0"/>
                </a:rPr>
                <a:t>ELECTRODE</a:t>
              </a:r>
              <a:r>
                <a:rPr kumimoji="0" lang="en-US" sz="2400" b="1" i="0" u="none" strike="noStrike" kern="1200" cap="none" spc="30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rPr>
                <a:t> OF DIGITAL pH METER</a:t>
              </a:r>
              <a:endPara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0" y="5715000"/>
            <a:ext cx="91440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3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PLASTIC PROTECTIVE</a:t>
            </a:r>
            <a:r>
              <a:rPr kumimoji="0" lang="en-US" sz="1400" b="1" i="0" u="none" strike="noStrike" kern="1200" cap="none" spc="30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BODY REMOVED TO EXPOSE GLASS ELECTRODE</a:t>
            </a:r>
            <a:endParaRPr kumimoji="0" lang="en-US" sz="1400" b="1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© </a:t>
            </a:r>
            <a:r>
              <a:rPr lang="en-US" dirty="0" err="1" smtClean="0"/>
              <a:t>satish</a:t>
            </a:r>
            <a:r>
              <a:rPr lang="en-US" dirty="0" smtClean="0"/>
              <a:t> </a:t>
            </a:r>
            <a:r>
              <a:rPr lang="en-US" dirty="0" err="1" smtClean="0"/>
              <a:t>sarfare</a:t>
            </a:r>
            <a:endParaRPr lang="en-US" dirty="0"/>
          </a:p>
        </p:txBody>
      </p:sp>
      <p:pic>
        <p:nvPicPr>
          <p:cNvPr id="8" name="Picture 7" descr="D:\Satish Sarfare\F.Y.BSC\FYBSc Instrumentation 2015\Images for pH and pH meter\IMG_8837.JPG"/>
          <p:cNvPicPr>
            <a:picLocks noChangeAspect="1" noChangeArrowheads="1"/>
          </p:cNvPicPr>
          <p:nvPr/>
        </p:nvPicPr>
        <p:blipFill>
          <a:blip r:embed="rId2" cstate="print"/>
          <a:srcRect r="25556" b="4444"/>
          <a:stretch>
            <a:fillRect/>
          </a:stretch>
        </p:blipFill>
        <p:spPr bwMode="auto">
          <a:xfrm>
            <a:off x="4444999" y="1371600"/>
            <a:ext cx="4552507" cy="43826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" name="Picture 6" descr="D:\Satish Sarfare\F.Y.BSC\FYBSc Instrumentation 2015\Images for pH and pH meter\IMG_8836.JPG"/>
          <p:cNvPicPr>
            <a:picLocks noChangeAspect="1" noChangeArrowheads="1"/>
          </p:cNvPicPr>
          <p:nvPr/>
        </p:nvPicPr>
        <p:blipFill>
          <a:blip r:embed="rId3" cstate="print"/>
          <a:srcRect b="6897"/>
          <a:stretch>
            <a:fillRect/>
          </a:stretch>
        </p:blipFill>
        <p:spPr bwMode="auto">
          <a:xfrm>
            <a:off x="50799" y="838200"/>
            <a:ext cx="3987801" cy="49503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9144000" cy="838199"/>
            <a:chOff x="0" y="0"/>
            <a:chExt cx="9144000" cy="838199"/>
          </a:xfrm>
        </p:grpSpPr>
        <p:sp>
          <p:nvSpPr>
            <p:cNvPr id="12" name="Title 1"/>
            <p:cNvSpPr txBox="1">
              <a:spLocks/>
            </p:cNvSpPr>
            <p:nvPr/>
          </p:nvSpPr>
          <p:spPr>
            <a:xfrm>
              <a:off x="0" y="0"/>
              <a:ext cx="9144000" cy="3809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30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rPr>
                <a:t> STANDARD OPERATING PROCEDURE (SOP) OF DIGITAL pH METER</a:t>
              </a:r>
              <a:endParaRPr kumimoji="0" lang="en-US" sz="1600" b="1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  <p:sp>
          <p:nvSpPr>
            <p:cNvPr id="13" name="Title 1"/>
            <p:cNvSpPr txBox="1">
              <a:spLocks/>
            </p:cNvSpPr>
            <p:nvPr/>
          </p:nvSpPr>
          <p:spPr>
            <a:xfrm>
              <a:off x="0" y="457200"/>
              <a:ext cx="9144000" cy="3809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30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rPr>
                <a:t> </a:t>
              </a:r>
              <a:r>
                <a:rPr lang="en-US" sz="2400" b="1" spc="300" dirty="0" smtClean="0">
                  <a:latin typeface="Times New Roman" pitchFamily="18" charset="0"/>
                  <a:ea typeface="+mj-ea"/>
                  <a:cs typeface="Times New Roman" pitchFamily="18" charset="0"/>
                </a:rPr>
                <a:t>ELECTRODE</a:t>
              </a:r>
              <a:r>
                <a:rPr kumimoji="0" lang="en-US" sz="2400" b="1" i="0" u="none" strike="noStrike" kern="1200" cap="none" spc="30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rPr>
                <a:t> OF DIGITAL pH METER</a:t>
              </a:r>
              <a:endPara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0" y="5791201"/>
            <a:ext cx="91440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3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1400" b="1" i="0" u="none" strike="noStrike" kern="1200" cap="none" spc="30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EXPOSED GLASS ELECTRODE WITHOUT PLASTIC BODY AND CLAMP</a:t>
            </a:r>
            <a:endParaRPr kumimoji="0" lang="en-US" sz="1400" b="1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satish sarfare</a:t>
            </a:r>
            <a:endParaRPr lang="en-US"/>
          </a:p>
        </p:txBody>
      </p:sp>
      <p:pic>
        <p:nvPicPr>
          <p:cNvPr id="6" name="Picture 9" descr="D:\Satish Sarfare\F.Y.BSC\FYBSc Instrumentation 2015\Images for pH and pH meter\IMG_8840.JPG"/>
          <p:cNvPicPr>
            <a:picLocks noChangeAspect="1" noChangeArrowheads="1"/>
          </p:cNvPicPr>
          <p:nvPr/>
        </p:nvPicPr>
        <p:blipFill>
          <a:blip r:embed="rId2" cstate="print"/>
          <a:srcRect l="4545" r="6818" b="3030"/>
          <a:stretch>
            <a:fillRect/>
          </a:stretch>
        </p:blipFill>
        <p:spPr bwMode="auto">
          <a:xfrm>
            <a:off x="61912" y="1066800"/>
            <a:ext cx="5107782" cy="4191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1" name="Picture 8" descr="D:\Satish Sarfare\F.Y.BSC\FYBSc Instrumentation 2015\Images for pH and pH meter\IMG_8838.JPG"/>
          <p:cNvPicPr>
            <a:picLocks noChangeAspect="1" noChangeArrowheads="1"/>
          </p:cNvPicPr>
          <p:nvPr/>
        </p:nvPicPr>
        <p:blipFill>
          <a:blip r:embed="rId3" cstate="print"/>
          <a:srcRect r="16667"/>
          <a:stretch>
            <a:fillRect/>
          </a:stretch>
        </p:blipFill>
        <p:spPr bwMode="auto">
          <a:xfrm>
            <a:off x="5791200" y="1066800"/>
            <a:ext cx="2743200" cy="43891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grpSp>
        <p:nvGrpSpPr>
          <p:cNvPr id="13" name="Group 12"/>
          <p:cNvGrpSpPr/>
          <p:nvPr/>
        </p:nvGrpSpPr>
        <p:grpSpPr>
          <a:xfrm>
            <a:off x="0" y="0"/>
            <a:ext cx="9144000" cy="838199"/>
            <a:chOff x="0" y="0"/>
            <a:chExt cx="9144000" cy="838199"/>
          </a:xfrm>
        </p:grpSpPr>
        <p:sp>
          <p:nvSpPr>
            <p:cNvPr id="14" name="Title 1"/>
            <p:cNvSpPr txBox="1">
              <a:spLocks/>
            </p:cNvSpPr>
            <p:nvPr/>
          </p:nvSpPr>
          <p:spPr>
            <a:xfrm>
              <a:off x="0" y="0"/>
              <a:ext cx="9144000" cy="3809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30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rPr>
                <a:t> STANDARD OPERATING PROCEDURE (SOP) OF DIGITAL pH METER</a:t>
              </a:r>
              <a:endParaRPr kumimoji="0" lang="en-US" sz="1600" b="1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0" y="457200"/>
              <a:ext cx="9144000" cy="380999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30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rPr>
                <a:t> </a:t>
              </a:r>
              <a:r>
                <a:rPr lang="en-US" sz="2400" b="1" spc="300" dirty="0" smtClean="0">
                  <a:latin typeface="Times New Roman" pitchFamily="18" charset="0"/>
                  <a:ea typeface="+mj-ea"/>
                  <a:cs typeface="Times New Roman" pitchFamily="18" charset="0"/>
                </a:rPr>
                <a:t>ELECTRODE</a:t>
              </a:r>
              <a:r>
                <a:rPr kumimoji="0" lang="en-US" sz="2400" b="1" i="0" u="none" strike="noStrike" kern="1200" cap="none" spc="300" normalizeH="0" baseline="0" noProof="0" dirty="0" smtClean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itchFamily="18" charset="0"/>
                  <a:ea typeface="+mj-ea"/>
                  <a:cs typeface="Times New Roman" pitchFamily="18" charset="0"/>
                </a:rPr>
                <a:t> OF DIGITAL pH METER</a:t>
              </a:r>
              <a:endParaRPr kumimoji="0" lang="en-US" sz="2400" b="1" i="0" u="none" strike="noStrike" kern="1200" cap="none" spc="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endParaRPr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0" y="5638801"/>
            <a:ext cx="91440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3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1600" b="1" i="0" u="none" strike="noStrike" kern="1200" cap="none" spc="30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EXPOSED GLASS ELECTRODE WITHOUT PLASTIC BODY AND CLAMP SHOWING APERTURE FOR ADDING POTASSIUM CHLORIDE </a:t>
            </a:r>
            <a:endParaRPr kumimoji="0" lang="en-US" sz="1600" b="1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satish sarfare</a:t>
            </a:r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0"/>
            <a:ext cx="91440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3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STANDARD OPERATING PROCEDURE (SOP) OF DIGITAL pH METER</a:t>
            </a:r>
            <a:endParaRPr kumimoji="0" lang="en-US" sz="1600" b="1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381001"/>
            <a:ext cx="91440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3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CALIBRATION OF DIGITAL pH METER WITHOUT ELECTRODE</a:t>
            </a:r>
            <a:endParaRPr kumimoji="0" lang="en-US" b="1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" name="Picture 2" descr="D:\Satish Sarfare\F.Y.BSC\FYBSc Instrumentation 2015\Images for pH and pH meter\IMG_8829.JPG"/>
          <p:cNvPicPr>
            <a:picLocks noChangeAspect="1" noChangeArrowheads="1"/>
          </p:cNvPicPr>
          <p:nvPr/>
        </p:nvPicPr>
        <p:blipFill>
          <a:blip r:embed="rId2" cstate="print"/>
          <a:srcRect l="13383" t="19703" r="18587" b="20818"/>
          <a:stretch>
            <a:fillRect/>
          </a:stretch>
        </p:blipFill>
        <p:spPr bwMode="auto">
          <a:xfrm>
            <a:off x="76200" y="838201"/>
            <a:ext cx="4572000" cy="29980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Picture 2" descr="D:\Satish Sarfare\F.Y.BSC\FYBSc Instrumentation 2015\Images for pH and pH meter\IMG_8870.JPG"/>
          <p:cNvPicPr>
            <a:picLocks noChangeAspect="1" noChangeArrowheads="1"/>
          </p:cNvPicPr>
          <p:nvPr/>
        </p:nvPicPr>
        <p:blipFill>
          <a:blip r:embed="rId3" cstate="print"/>
          <a:srcRect l="3502" t="3113" b="11284"/>
          <a:stretch>
            <a:fillRect/>
          </a:stretch>
        </p:blipFill>
        <p:spPr bwMode="auto">
          <a:xfrm>
            <a:off x="4800599" y="3352800"/>
            <a:ext cx="4267662" cy="28393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© satish sarfare</a:t>
            </a:r>
            <a:endParaRPr lang="en-US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0"/>
            <a:ext cx="91440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3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STANDARD OPERATING PROCEDURE (SOP) OF DIGITAL pH METER</a:t>
            </a:r>
            <a:endParaRPr kumimoji="0" lang="en-US" sz="1600" b="1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381001"/>
            <a:ext cx="9144000" cy="3809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en-US" b="1" i="0" u="none" strike="noStrike" kern="1200" cap="none" spc="3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CALIBRATION OF DIGITAL pH METER</a:t>
            </a:r>
            <a:r>
              <a:rPr lang="en-US" b="1" spc="300" dirty="0" smtClean="0">
                <a:latin typeface="Times New Roman" pitchFamily="18" charset="0"/>
                <a:cs typeface="Times New Roman" pitchFamily="18" charset="0"/>
              </a:rPr>
              <a:t> WITHOUT ELECTRODE</a:t>
            </a:r>
            <a:endParaRPr kumimoji="0" lang="en-US" b="1" i="0" u="none" strike="noStrike" kern="1200" cap="none" spc="3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2050" name="Picture 2" descr="D:\Satish Sarfare\F.Y.BSC\FYBSc Instrumentation 2015\Images for pH and pH meter\IMG_8830.JPG"/>
          <p:cNvPicPr>
            <a:picLocks noChangeAspect="1" noChangeArrowheads="1"/>
          </p:cNvPicPr>
          <p:nvPr/>
        </p:nvPicPr>
        <p:blipFill>
          <a:blip r:embed="rId2" cstate="print"/>
          <a:srcRect l="15476" t="20635" r="23810" b="25397"/>
          <a:stretch>
            <a:fillRect/>
          </a:stretch>
        </p:blipFill>
        <p:spPr bwMode="auto">
          <a:xfrm>
            <a:off x="76200" y="838200"/>
            <a:ext cx="4343400" cy="28956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" name="Picture 2" descr="D:\Satish Sarfare\F.Y.BSC\FYBSc Instrumentation 2015\Images for pH and pH meter\IMG_8871.JPG"/>
          <p:cNvPicPr>
            <a:picLocks noChangeAspect="1" noChangeArrowheads="1"/>
          </p:cNvPicPr>
          <p:nvPr/>
        </p:nvPicPr>
        <p:blipFill>
          <a:blip r:embed="rId3" cstate="print"/>
          <a:srcRect l="3191" t="8511" r="3191" b="3546"/>
          <a:stretch>
            <a:fillRect/>
          </a:stretch>
        </p:blipFill>
        <p:spPr bwMode="auto">
          <a:xfrm>
            <a:off x="4572000" y="3200400"/>
            <a:ext cx="4419600" cy="31138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499</Words>
  <Application>Microsoft Office PowerPoint</Application>
  <PresentationFormat>On-screen Show (4:3)</PresentationFormat>
  <Paragraphs>85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Times New Roman</vt:lpstr>
      <vt:lpstr>Office Theme</vt:lpstr>
      <vt:lpstr> STANDARD OPERATING PROCEDURE (SOP) OF DIGITAL pH METER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zoologyhod</cp:lastModifiedBy>
  <cp:revision>121</cp:revision>
  <dcterms:created xsi:type="dcterms:W3CDTF">2006-08-16T00:00:00Z</dcterms:created>
  <dcterms:modified xsi:type="dcterms:W3CDTF">2017-08-18T07:41:36Z</dcterms:modified>
</cp:coreProperties>
</file>